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handoutMasterIdLst>
    <p:handoutMasterId r:id="rId16"/>
  </p:handoutMasterIdLst>
  <p:sldIdLst>
    <p:sldId id="485" r:id="rId2"/>
    <p:sldId id="560" r:id="rId3"/>
    <p:sldId id="554" r:id="rId4"/>
    <p:sldId id="581" r:id="rId5"/>
    <p:sldId id="555" r:id="rId6"/>
    <p:sldId id="572" r:id="rId7"/>
    <p:sldId id="573" r:id="rId8"/>
    <p:sldId id="574" r:id="rId9"/>
    <p:sldId id="575" r:id="rId10"/>
    <p:sldId id="576" r:id="rId11"/>
    <p:sldId id="577" r:id="rId12"/>
    <p:sldId id="578" r:id="rId13"/>
    <p:sldId id="579" r:id="rId14"/>
  </p:sldIdLst>
  <p:sldSz cx="9144000" cy="6858000" type="screen4x3"/>
  <p:notesSz cx="6797675" cy="9926638"/>
  <p:defaultTextStyle>
    <a:defPPr>
      <a:defRPr lang="en-GB"/>
    </a:defPPr>
    <a:lvl1pPr algn="l" rtl="0" fontAlgn="base">
      <a:spcBef>
        <a:spcPct val="0"/>
      </a:spcBef>
      <a:spcAft>
        <a:spcPct val="0"/>
      </a:spcAft>
      <a:defRPr b="1" kern="1200">
        <a:solidFill>
          <a:srgbClr val="6E6E6E"/>
        </a:solidFill>
        <a:latin typeface="Arial" charset="0"/>
        <a:ea typeface="+mn-ea"/>
        <a:cs typeface="+mn-cs"/>
      </a:defRPr>
    </a:lvl1pPr>
    <a:lvl2pPr marL="457200" algn="l" rtl="0" fontAlgn="base">
      <a:spcBef>
        <a:spcPct val="0"/>
      </a:spcBef>
      <a:spcAft>
        <a:spcPct val="0"/>
      </a:spcAft>
      <a:defRPr b="1" kern="1200">
        <a:solidFill>
          <a:srgbClr val="6E6E6E"/>
        </a:solidFill>
        <a:latin typeface="Arial" charset="0"/>
        <a:ea typeface="+mn-ea"/>
        <a:cs typeface="+mn-cs"/>
      </a:defRPr>
    </a:lvl2pPr>
    <a:lvl3pPr marL="914400" algn="l" rtl="0" fontAlgn="base">
      <a:spcBef>
        <a:spcPct val="0"/>
      </a:spcBef>
      <a:spcAft>
        <a:spcPct val="0"/>
      </a:spcAft>
      <a:defRPr b="1" kern="1200">
        <a:solidFill>
          <a:srgbClr val="6E6E6E"/>
        </a:solidFill>
        <a:latin typeface="Arial" charset="0"/>
        <a:ea typeface="+mn-ea"/>
        <a:cs typeface="+mn-cs"/>
      </a:defRPr>
    </a:lvl3pPr>
    <a:lvl4pPr marL="1371600" algn="l" rtl="0" fontAlgn="base">
      <a:spcBef>
        <a:spcPct val="0"/>
      </a:spcBef>
      <a:spcAft>
        <a:spcPct val="0"/>
      </a:spcAft>
      <a:defRPr b="1" kern="1200">
        <a:solidFill>
          <a:srgbClr val="6E6E6E"/>
        </a:solidFill>
        <a:latin typeface="Arial" charset="0"/>
        <a:ea typeface="+mn-ea"/>
        <a:cs typeface="+mn-cs"/>
      </a:defRPr>
    </a:lvl4pPr>
    <a:lvl5pPr marL="1828800" algn="l" rtl="0" fontAlgn="base">
      <a:spcBef>
        <a:spcPct val="0"/>
      </a:spcBef>
      <a:spcAft>
        <a:spcPct val="0"/>
      </a:spcAft>
      <a:defRPr b="1" kern="1200">
        <a:solidFill>
          <a:srgbClr val="6E6E6E"/>
        </a:solidFill>
        <a:latin typeface="Arial" charset="0"/>
        <a:ea typeface="+mn-ea"/>
        <a:cs typeface="+mn-cs"/>
      </a:defRPr>
    </a:lvl5pPr>
    <a:lvl6pPr marL="2286000" algn="l" defTabSz="914400" rtl="0" eaLnBrk="1" latinLnBrk="0" hangingPunct="1">
      <a:defRPr b="1" kern="1200">
        <a:solidFill>
          <a:srgbClr val="6E6E6E"/>
        </a:solidFill>
        <a:latin typeface="Arial" charset="0"/>
        <a:ea typeface="+mn-ea"/>
        <a:cs typeface="+mn-cs"/>
      </a:defRPr>
    </a:lvl6pPr>
    <a:lvl7pPr marL="2743200" algn="l" defTabSz="914400" rtl="0" eaLnBrk="1" latinLnBrk="0" hangingPunct="1">
      <a:defRPr b="1" kern="1200">
        <a:solidFill>
          <a:srgbClr val="6E6E6E"/>
        </a:solidFill>
        <a:latin typeface="Arial" charset="0"/>
        <a:ea typeface="+mn-ea"/>
        <a:cs typeface="+mn-cs"/>
      </a:defRPr>
    </a:lvl7pPr>
    <a:lvl8pPr marL="3200400" algn="l" defTabSz="914400" rtl="0" eaLnBrk="1" latinLnBrk="0" hangingPunct="1">
      <a:defRPr b="1" kern="1200">
        <a:solidFill>
          <a:srgbClr val="6E6E6E"/>
        </a:solidFill>
        <a:latin typeface="Arial" charset="0"/>
        <a:ea typeface="+mn-ea"/>
        <a:cs typeface="+mn-cs"/>
      </a:defRPr>
    </a:lvl8pPr>
    <a:lvl9pPr marL="3657600" algn="l" defTabSz="914400" rtl="0" eaLnBrk="1" latinLnBrk="0" hangingPunct="1">
      <a:defRPr b="1" kern="1200">
        <a:solidFill>
          <a:srgbClr val="6E6E6E"/>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27" autoAdjust="0"/>
    <p:restoredTop sz="94660" autoAdjust="0"/>
  </p:normalViewPr>
  <p:slideViewPr>
    <p:cSldViewPr>
      <p:cViewPr>
        <p:scale>
          <a:sx n="75" d="100"/>
          <a:sy n="75" d="100"/>
        </p:scale>
        <p:origin x="-1944" y="-1026"/>
      </p:cViewPr>
      <p:guideLst>
        <p:guide orient="horz" pos="489"/>
        <p:guide orient="horz" pos="3973"/>
        <p:guide orient="horz" pos="292"/>
        <p:guide orient="horz" pos="1872"/>
        <p:guide orient="horz" pos="2016"/>
        <p:guide orient="horz" pos="3574"/>
        <p:guide pos="2880"/>
        <p:guide pos="3975"/>
        <p:guide pos="5520"/>
        <p:guide pos="183"/>
        <p:guide pos="1680"/>
        <p:guide pos="4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4" d="100"/>
          <a:sy n="74" d="100"/>
        </p:scale>
        <p:origin x="-2184" y="-9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a:lnSpc>
                <a:spcPts val="3600"/>
              </a:lnSpc>
              <a:buClr>
                <a:srgbClr val="6E6E6E"/>
              </a:buClr>
              <a:buSzPct val="80000"/>
              <a:buFont typeface="Wingdings" pitchFamily="2" charset="2"/>
              <a:buNone/>
              <a:defRPr sz="1200" b="0">
                <a:solidFill>
                  <a:schemeClr val="tx1"/>
                </a:solidFill>
              </a:defRPr>
            </a:lvl1pPr>
          </a:lstStyle>
          <a:p>
            <a:pPr>
              <a:defRPr/>
            </a:pPr>
            <a:endParaRPr lang="en-GB"/>
          </a:p>
        </p:txBody>
      </p:sp>
      <p:sp>
        <p:nvSpPr>
          <p:cNvPr id="3379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lnSpc>
                <a:spcPts val="3600"/>
              </a:lnSpc>
              <a:buClr>
                <a:srgbClr val="6E6E6E"/>
              </a:buClr>
              <a:buSzPct val="80000"/>
              <a:buFont typeface="Wingdings" pitchFamily="2" charset="2"/>
              <a:buNone/>
              <a:defRPr sz="1200" b="0">
                <a:solidFill>
                  <a:schemeClr val="tx1"/>
                </a:solidFill>
              </a:defRPr>
            </a:lvl1pPr>
          </a:lstStyle>
          <a:p>
            <a:pPr>
              <a:defRPr/>
            </a:pPr>
            <a:endParaRPr lang="en-GB"/>
          </a:p>
        </p:txBody>
      </p:sp>
      <p:sp>
        <p:nvSpPr>
          <p:cNvPr id="3379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a:lnSpc>
                <a:spcPts val="3600"/>
              </a:lnSpc>
              <a:buClr>
                <a:srgbClr val="6E6E6E"/>
              </a:buClr>
              <a:buSzPct val="80000"/>
              <a:buFont typeface="Wingdings" pitchFamily="2" charset="2"/>
              <a:buNone/>
              <a:defRPr sz="1200" b="0">
                <a:solidFill>
                  <a:schemeClr val="tx1"/>
                </a:solidFill>
              </a:defRPr>
            </a:lvl1pPr>
          </a:lstStyle>
          <a:p>
            <a:pPr>
              <a:defRPr/>
            </a:pPr>
            <a:endParaRPr lang="en-GB"/>
          </a:p>
        </p:txBody>
      </p:sp>
      <p:sp>
        <p:nvSpPr>
          <p:cNvPr id="3379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lnSpc>
                <a:spcPts val="3600"/>
              </a:lnSpc>
              <a:buClr>
                <a:srgbClr val="6E6E6E"/>
              </a:buClr>
              <a:buSzPct val="80000"/>
              <a:buFont typeface="Wingdings" pitchFamily="2" charset="2"/>
              <a:buNone/>
              <a:defRPr sz="1200" b="0">
                <a:solidFill>
                  <a:schemeClr val="tx1"/>
                </a:solidFill>
              </a:defRPr>
            </a:lvl1pPr>
          </a:lstStyle>
          <a:p>
            <a:pPr>
              <a:defRPr/>
            </a:pPr>
            <a:fld id="{A73E818C-9741-4418-9136-DF6D0B032656}" type="slidenum">
              <a:rPr lang="en-GB"/>
              <a:pPr>
                <a:defRPr/>
              </a:pPr>
              <a:t>‹nr.›</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a:lnSpc>
                <a:spcPts val="3600"/>
              </a:lnSpc>
              <a:buClr>
                <a:srgbClr val="6E6E6E"/>
              </a:buClr>
              <a:buSzPct val="80000"/>
              <a:buFont typeface="Wingdings" pitchFamily="2" charset="2"/>
              <a:buNone/>
              <a:defRPr sz="1200" b="0">
                <a:solidFill>
                  <a:schemeClr val="tx1"/>
                </a:solidFill>
              </a:defRPr>
            </a:lvl1pPr>
          </a:lstStyle>
          <a:p>
            <a:pPr>
              <a:defRPr/>
            </a:pPr>
            <a:endParaRPr lang="en-GB"/>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lnSpc>
                <a:spcPts val="3600"/>
              </a:lnSpc>
              <a:buClr>
                <a:srgbClr val="6E6E6E"/>
              </a:buClr>
              <a:buSzPct val="80000"/>
              <a:buFont typeface="Wingdings" pitchFamily="2" charset="2"/>
              <a:buNone/>
              <a:defRPr sz="1200" b="0">
                <a:solidFill>
                  <a:schemeClr val="tx1"/>
                </a:solidFill>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a:lnSpc>
                <a:spcPts val="3600"/>
              </a:lnSpc>
              <a:buClr>
                <a:srgbClr val="6E6E6E"/>
              </a:buClr>
              <a:buSzPct val="80000"/>
              <a:buFont typeface="Wingdings" pitchFamily="2" charset="2"/>
              <a:buNone/>
              <a:defRPr sz="1200" b="0">
                <a:solidFill>
                  <a:schemeClr val="tx1"/>
                </a:solidFill>
              </a:defRPr>
            </a:lvl1pPr>
          </a:lstStyle>
          <a:p>
            <a:pPr>
              <a:defRPr/>
            </a:pPr>
            <a:endParaRPr lang="en-GB"/>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lnSpc>
                <a:spcPts val="3600"/>
              </a:lnSpc>
              <a:buClr>
                <a:srgbClr val="6E6E6E"/>
              </a:buClr>
              <a:buSzPct val="80000"/>
              <a:buFont typeface="Wingdings" pitchFamily="2" charset="2"/>
              <a:buNone/>
              <a:defRPr sz="1200" b="0">
                <a:solidFill>
                  <a:schemeClr val="tx1"/>
                </a:solidFill>
              </a:defRPr>
            </a:lvl1pPr>
          </a:lstStyle>
          <a:p>
            <a:pPr>
              <a:defRPr/>
            </a:pPr>
            <a:fld id="{FC80C968-DF20-43B5-92CA-813D16EAE39A}" type="slidenum">
              <a:rPr lang="en-GB"/>
              <a:pPr>
                <a:defRPr/>
              </a:pPr>
              <a:t>‹nr.›</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rgbClr val="FF008C"/>
        </a:solidFill>
        <a:effectLst/>
      </p:bgPr>
    </p:bg>
    <p:spTree>
      <p:nvGrpSpPr>
        <p:cNvPr id="1" name=""/>
        <p:cNvGrpSpPr/>
        <p:nvPr/>
      </p:nvGrpSpPr>
      <p:grpSpPr>
        <a:xfrm>
          <a:off x="0" y="0"/>
          <a:ext cx="0" cy="0"/>
          <a:chOff x="0" y="0"/>
          <a:chExt cx="0" cy="0"/>
        </a:xfrm>
      </p:grpSpPr>
      <p:pic>
        <p:nvPicPr>
          <p:cNvPr id="4" name="Picture 5" descr="TNS RGB White_Pink TM"/>
          <p:cNvPicPr>
            <a:picLocks noChangeAspect="1" noChangeArrowheads="1"/>
          </p:cNvPicPr>
          <p:nvPr/>
        </p:nvPicPr>
        <p:blipFill>
          <a:blip r:embed="rId2"/>
          <a:srcRect/>
          <a:stretch>
            <a:fillRect/>
          </a:stretch>
        </p:blipFill>
        <p:spPr bwMode="auto">
          <a:xfrm>
            <a:off x="293688" y="6108700"/>
            <a:ext cx="571500" cy="520700"/>
          </a:xfrm>
          <a:prstGeom prst="rect">
            <a:avLst/>
          </a:prstGeom>
          <a:noFill/>
          <a:ln w="9525">
            <a:noFill/>
            <a:miter lim="800000"/>
            <a:headEnd/>
            <a:tailEnd/>
          </a:ln>
        </p:spPr>
      </p:pic>
      <p:sp>
        <p:nvSpPr>
          <p:cNvPr id="35842" name="Rectangle 2"/>
          <p:cNvSpPr>
            <a:spLocks noGrp="1" noChangeArrowheads="1"/>
          </p:cNvSpPr>
          <p:nvPr>
            <p:ph type="ctrTitle"/>
          </p:nvPr>
        </p:nvSpPr>
        <p:spPr>
          <a:xfrm>
            <a:off x="287338" y="1600200"/>
            <a:ext cx="7772400" cy="457200"/>
          </a:xfrm>
        </p:spPr>
        <p:txBody>
          <a:bodyPr/>
          <a:lstStyle>
            <a:lvl1pPr>
              <a:lnSpc>
                <a:spcPts val="3600"/>
              </a:lnSpc>
              <a:defRPr sz="3200"/>
            </a:lvl1pPr>
          </a:lstStyle>
          <a:p>
            <a:r>
              <a:rPr lang="en-US"/>
              <a:t>Click to edit Master title style</a:t>
            </a:r>
          </a:p>
        </p:txBody>
      </p:sp>
      <p:sp>
        <p:nvSpPr>
          <p:cNvPr id="35843" name="Rectangle 3"/>
          <p:cNvSpPr>
            <a:spLocks noGrp="1" noChangeArrowheads="1"/>
          </p:cNvSpPr>
          <p:nvPr>
            <p:ph type="subTitle" idx="1"/>
          </p:nvPr>
        </p:nvSpPr>
        <p:spPr>
          <a:xfrm>
            <a:off x="287338" y="2097088"/>
            <a:ext cx="7789862" cy="457200"/>
          </a:xfrm>
        </p:spPr>
        <p:txBody>
          <a:bodyPr>
            <a:spAutoFit/>
          </a:bodyPr>
          <a:lstStyle>
            <a:lvl1pPr marL="0" indent="0">
              <a:lnSpc>
                <a:spcPts val="3600"/>
              </a:lnSpc>
              <a:spcAft>
                <a:spcPct val="0"/>
              </a:spcAft>
              <a:buFont typeface="Wingdings" pitchFamily="2" charset="2"/>
              <a:buNone/>
              <a:defRPr sz="3200">
                <a:solidFill>
                  <a:schemeClr val="bg1"/>
                </a:solidFill>
              </a:defRPr>
            </a:lvl1pPr>
          </a:lstStyle>
          <a:p>
            <a:r>
              <a:rPr lang="en-US"/>
              <a:t>Click to edit Master subtitle style</a:t>
            </a:r>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759575" y="449263"/>
            <a:ext cx="2155825" cy="5422900"/>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287338" y="449263"/>
            <a:ext cx="6319837" cy="5422900"/>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287338" y="1625600"/>
            <a:ext cx="3108325" cy="424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3548063" y="1625600"/>
            <a:ext cx="3109912" cy="4246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449263"/>
            <a:ext cx="8628062" cy="4064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287338" y="1625600"/>
            <a:ext cx="6370637" cy="42465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 Second level</a:t>
            </a:r>
          </a:p>
        </p:txBody>
      </p:sp>
      <p:pic>
        <p:nvPicPr>
          <p:cNvPr id="1028" name="Picture 5" descr="TNS RGB Pink_White TM"/>
          <p:cNvPicPr>
            <a:picLocks noChangeAspect="1" noChangeArrowheads="1"/>
          </p:cNvPicPr>
          <p:nvPr/>
        </p:nvPicPr>
        <p:blipFill>
          <a:blip r:embed="rId13"/>
          <a:srcRect/>
          <a:stretch>
            <a:fillRect/>
          </a:stretch>
        </p:blipFill>
        <p:spPr bwMode="auto">
          <a:xfrm>
            <a:off x="300038" y="333375"/>
            <a:ext cx="815975" cy="744538"/>
          </a:xfrm>
          <a:prstGeom prst="rect">
            <a:avLst/>
          </a:prstGeom>
          <a:noFill/>
          <a:ln w="9525">
            <a:noFill/>
            <a:miter lim="800000"/>
            <a:headEnd/>
            <a:tailEnd/>
          </a:ln>
        </p:spPr>
      </p:pic>
      <p:sp>
        <p:nvSpPr>
          <p:cNvPr id="34822" name="Text Box 6"/>
          <p:cNvSpPr txBox="1">
            <a:spLocks noChangeArrowheads="1"/>
          </p:cNvSpPr>
          <p:nvPr/>
        </p:nvSpPr>
        <p:spPr bwMode="auto">
          <a:xfrm>
            <a:off x="900113" y="6211888"/>
            <a:ext cx="7488237" cy="457200"/>
          </a:xfrm>
          <a:prstGeom prst="rect">
            <a:avLst/>
          </a:prstGeom>
          <a:noFill/>
          <a:ln w="9525">
            <a:noFill/>
            <a:miter lim="800000"/>
            <a:headEnd/>
            <a:tailEnd/>
          </a:ln>
          <a:effectLst/>
        </p:spPr>
        <p:txBody>
          <a:bodyPr lIns="0" tIns="0" rIns="0" bIns="0">
            <a:spAutoFit/>
          </a:bodyPr>
          <a:lstStyle/>
          <a:p>
            <a:pPr algn="ctr">
              <a:defRPr/>
            </a:pPr>
            <a:r>
              <a:rPr lang="da-DK" sz="1000" i="1" dirty="0"/>
              <a:t>© TNS Gallup for FOA</a:t>
            </a:r>
            <a:endParaRPr lang="da-DK" sz="1000" b="0" i="1" dirty="0"/>
          </a:p>
          <a:p>
            <a:pPr algn="ctr">
              <a:defRPr/>
            </a:pPr>
            <a:r>
              <a:rPr lang="da-DK" sz="1000" b="0" dirty="0"/>
              <a:t>Gallups undersøgelse er gennemført  den 23.-25. august  2010 og er baseret på </a:t>
            </a:r>
            <a:r>
              <a:rPr lang="da-DK" sz="1000" b="0" dirty="0" err="1"/>
              <a:t>GallupForum</a:t>
            </a:r>
            <a:r>
              <a:rPr lang="da-DK" sz="1000" b="0" dirty="0"/>
              <a:t> webinterview med 1102 repræsentativt udvalgte borgere landet over på 18 år eller derover.</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ransition spd="med">
    <p:wipe dir="d"/>
  </p:transition>
  <p:txStyles>
    <p:titleStyle>
      <a:lvl1pPr algn="l" rtl="0" eaLnBrk="0" fontAlgn="base" hangingPunct="0">
        <a:lnSpc>
          <a:spcPts val="3200"/>
        </a:lnSpc>
        <a:spcBef>
          <a:spcPct val="0"/>
        </a:spcBef>
        <a:spcAft>
          <a:spcPct val="0"/>
        </a:spcAft>
        <a:defRPr sz="2800">
          <a:solidFill>
            <a:schemeClr val="tx2"/>
          </a:solidFill>
          <a:latin typeface="+mj-lt"/>
          <a:ea typeface="+mj-ea"/>
          <a:cs typeface="+mj-cs"/>
        </a:defRPr>
      </a:lvl1pPr>
      <a:lvl2pPr algn="l" rtl="0" eaLnBrk="0" fontAlgn="base" hangingPunct="0">
        <a:lnSpc>
          <a:spcPts val="3200"/>
        </a:lnSpc>
        <a:spcBef>
          <a:spcPct val="0"/>
        </a:spcBef>
        <a:spcAft>
          <a:spcPct val="0"/>
        </a:spcAft>
        <a:defRPr sz="2800">
          <a:solidFill>
            <a:schemeClr val="tx2"/>
          </a:solidFill>
          <a:latin typeface="Arial" charset="0"/>
        </a:defRPr>
      </a:lvl2pPr>
      <a:lvl3pPr algn="l" rtl="0" eaLnBrk="0" fontAlgn="base" hangingPunct="0">
        <a:lnSpc>
          <a:spcPts val="3200"/>
        </a:lnSpc>
        <a:spcBef>
          <a:spcPct val="0"/>
        </a:spcBef>
        <a:spcAft>
          <a:spcPct val="0"/>
        </a:spcAft>
        <a:defRPr sz="2800">
          <a:solidFill>
            <a:schemeClr val="tx2"/>
          </a:solidFill>
          <a:latin typeface="Arial" charset="0"/>
        </a:defRPr>
      </a:lvl3pPr>
      <a:lvl4pPr algn="l" rtl="0" eaLnBrk="0" fontAlgn="base" hangingPunct="0">
        <a:lnSpc>
          <a:spcPts val="3200"/>
        </a:lnSpc>
        <a:spcBef>
          <a:spcPct val="0"/>
        </a:spcBef>
        <a:spcAft>
          <a:spcPct val="0"/>
        </a:spcAft>
        <a:defRPr sz="2800">
          <a:solidFill>
            <a:schemeClr val="tx2"/>
          </a:solidFill>
          <a:latin typeface="Arial" charset="0"/>
        </a:defRPr>
      </a:lvl4pPr>
      <a:lvl5pPr algn="l" rtl="0" eaLnBrk="0" fontAlgn="base" hangingPunct="0">
        <a:lnSpc>
          <a:spcPts val="3200"/>
        </a:lnSpc>
        <a:spcBef>
          <a:spcPct val="0"/>
        </a:spcBef>
        <a:spcAft>
          <a:spcPct val="0"/>
        </a:spcAft>
        <a:defRPr sz="2800">
          <a:solidFill>
            <a:schemeClr val="tx2"/>
          </a:solidFill>
          <a:latin typeface="Arial" charset="0"/>
        </a:defRPr>
      </a:lvl5pPr>
      <a:lvl6pPr marL="457200" algn="l" rtl="0" fontAlgn="base">
        <a:lnSpc>
          <a:spcPts val="3200"/>
        </a:lnSpc>
        <a:spcBef>
          <a:spcPct val="0"/>
        </a:spcBef>
        <a:spcAft>
          <a:spcPct val="0"/>
        </a:spcAft>
        <a:defRPr sz="2800">
          <a:solidFill>
            <a:schemeClr val="tx2"/>
          </a:solidFill>
          <a:latin typeface="Arial" charset="0"/>
        </a:defRPr>
      </a:lvl6pPr>
      <a:lvl7pPr marL="914400" algn="l" rtl="0" fontAlgn="base">
        <a:lnSpc>
          <a:spcPts val="3200"/>
        </a:lnSpc>
        <a:spcBef>
          <a:spcPct val="0"/>
        </a:spcBef>
        <a:spcAft>
          <a:spcPct val="0"/>
        </a:spcAft>
        <a:defRPr sz="2800">
          <a:solidFill>
            <a:schemeClr val="tx2"/>
          </a:solidFill>
          <a:latin typeface="Arial" charset="0"/>
        </a:defRPr>
      </a:lvl7pPr>
      <a:lvl8pPr marL="1371600" algn="l" rtl="0" fontAlgn="base">
        <a:lnSpc>
          <a:spcPts val="3200"/>
        </a:lnSpc>
        <a:spcBef>
          <a:spcPct val="0"/>
        </a:spcBef>
        <a:spcAft>
          <a:spcPct val="0"/>
        </a:spcAft>
        <a:defRPr sz="2800">
          <a:solidFill>
            <a:schemeClr val="tx2"/>
          </a:solidFill>
          <a:latin typeface="Arial" charset="0"/>
        </a:defRPr>
      </a:lvl8pPr>
      <a:lvl9pPr marL="1828800" algn="l" rtl="0" fontAlgn="base">
        <a:lnSpc>
          <a:spcPts val="3200"/>
        </a:lnSpc>
        <a:spcBef>
          <a:spcPct val="0"/>
        </a:spcBef>
        <a:spcAft>
          <a:spcPct val="0"/>
        </a:spcAft>
        <a:defRPr sz="2800">
          <a:solidFill>
            <a:schemeClr val="tx2"/>
          </a:solidFill>
          <a:latin typeface="Arial" charset="0"/>
        </a:defRPr>
      </a:lvl9pPr>
    </p:titleStyle>
    <p:bodyStyle>
      <a:lvl1pPr marL="271463" indent="-271463" algn="l" rtl="0" eaLnBrk="0" fontAlgn="base" hangingPunct="0">
        <a:lnSpc>
          <a:spcPts val="2000"/>
        </a:lnSpc>
        <a:spcBef>
          <a:spcPct val="0"/>
        </a:spcBef>
        <a:spcAft>
          <a:spcPct val="100000"/>
        </a:spcAft>
        <a:buClr>
          <a:srgbClr val="FF008C"/>
        </a:buClr>
        <a:buSzPct val="80000"/>
        <a:buFont typeface="Wingdings" pitchFamily="2" charset="2"/>
        <a:buChar char="n"/>
        <a:defRPr>
          <a:solidFill>
            <a:schemeClr val="tx1"/>
          </a:solidFill>
          <a:latin typeface="+mn-lt"/>
          <a:ea typeface="+mn-ea"/>
          <a:cs typeface="+mn-cs"/>
        </a:defRPr>
      </a:lvl1pPr>
      <a:lvl2pPr marL="273050" indent="184150" algn="l" rtl="0" eaLnBrk="0" fontAlgn="base" hangingPunct="0">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2pPr>
      <a:lvl3pPr marL="274638" indent="639763" algn="l" rtl="0" eaLnBrk="0" fontAlgn="base" hangingPunct="0">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3pPr>
      <a:lvl4pPr marL="276225" indent="1095375" algn="l" rtl="0" eaLnBrk="0" fontAlgn="base" hangingPunct="0">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4pPr>
      <a:lvl5pPr marL="277813" indent="1550988" algn="l" rtl="0" eaLnBrk="0" fontAlgn="base" hangingPunct="0">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5pPr>
      <a:lvl6pPr marL="735013"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6pPr>
      <a:lvl7pPr marL="1192213"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7pPr>
      <a:lvl8pPr marL="1649413"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8pPr>
      <a:lvl9pPr marL="2106613" algn="l" rtl="0" fontAlgn="base">
        <a:lnSpc>
          <a:spcPts val="2000"/>
        </a:lnSpc>
        <a:spcBef>
          <a:spcPct val="0"/>
        </a:spcBef>
        <a:spcAft>
          <a:spcPct val="100000"/>
        </a:spcAft>
        <a:buClr>
          <a:srgbClr val="6E6E6E"/>
        </a:buClr>
        <a:buSzPct val="80000"/>
        <a:buFont typeface="Wingdings" pitchFamily="2" charset="2"/>
        <a:buChar char="n"/>
        <a:defRPr>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pPr eaLnBrk="1" hangingPunct="1"/>
            <a:r>
              <a:rPr lang="en-US" smtClean="0"/>
              <a:t>TNS Gallup - Public</a:t>
            </a:r>
            <a:endParaRPr lang="en-US" sz="3600" smtClean="0"/>
          </a:p>
        </p:txBody>
      </p:sp>
      <p:sp>
        <p:nvSpPr>
          <p:cNvPr id="15362" name="Rectangle 3"/>
          <p:cNvSpPr>
            <a:spLocks noGrp="1" noChangeArrowheads="1"/>
          </p:cNvSpPr>
          <p:nvPr>
            <p:ph type="subTitle" idx="1"/>
          </p:nvPr>
        </p:nvSpPr>
        <p:spPr>
          <a:xfrm>
            <a:off x="287338" y="2097088"/>
            <a:ext cx="7789862" cy="3232150"/>
          </a:xfrm>
        </p:spPr>
        <p:txBody>
          <a:bodyPr/>
          <a:lstStyle/>
          <a:p>
            <a:pPr eaLnBrk="1" hangingPunct="1"/>
            <a:r>
              <a:rPr lang="en-US" smtClean="0"/>
              <a:t>Tema: Hjemmehjælpere</a:t>
            </a:r>
          </a:p>
          <a:p>
            <a:pPr eaLnBrk="1" hangingPunct="1"/>
            <a:r>
              <a:rPr lang="en-US" smtClean="0"/>
              <a:t>23. – 25. august 2010</a:t>
            </a:r>
          </a:p>
          <a:p>
            <a:pPr eaLnBrk="1" hangingPunct="1"/>
            <a:endParaRPr lang="en-US" smtClean="0"/>
          </a:p>
          <a:p>
            <a:pPr eaLnBrk="1" hangingPunct="1"/>
            <a:endParaRPr lang="en-US" smtClean="0"/>
          </a:p>
          <a:p>
            <a:pPr eaLnBrk="1" hangingPunct="1"/>
            <a:endParaRPr lang="en-US" smtClean="0"/>
          </a:p>
          <a:p>
            <a:pPr eaLnBrk="1" hangingPunct="1"/>
            <a:endParaRPr lang="en-US" sz="1800" smtClean="0"/>
          </a:p>
          <a:p>
            <a:pPr eaLnBrk="1" hangingPunct="1"/>
            <a:endParaRPr lang="en-US" sz="2000" smtClean="0"/>
          </a:p>
        </p:txBody>
      </p:sp>
      <p:sp>
        <p:nvSpPr>
          <p:cNvPr id="15363" name="Text Box 4"/>
          <p:cNvSpPr txBox="1">
            <a:spLocks noChangeArrowheads="1"/>
          </p:cNvSpPr>
          <p:nvPr/>
        </p:nvSpPr>
        <p:spPr bwMode="auto">
          <a:xfrm>
            <a:off x="7467600" y="6340475"/>
            <a:ext cx="1600200" cy="274638"/>
          </a:xfrm>
          <a:prstGeom prst="rect">
            <a:avLst/>
          </a:prstGeom>
          <a:noFill/>
          <a:ln w="9525">
            <a:noFill/>
            <a:miter lim="800000"/>
            <a:headEnd/>
            <a:tailEnd/>
          </a:ln>
        </p:spPr>
        <p:txBody>
          <a:bodyPr lIns="0" tIns="0" rIns="0" bIns="0" anchor="ctr">
            <a:spAutoFit/>
          </a:bodyPr>
          <a:lstStyle/>
          <a:p>
            <a:pPr algn="ctr">
              <a:spcBef>
                <a:spcPct val="50000"/>
              </a:spcBef>
            </a:pPr>
            <a:r>
              <a:rPr lang="en-US">
                <a:solidFill>
                  <a:schemeClr val="bg1"/>
                </a:solidFill>
              </a:rPr>
              <a:t>Public 57268</a:t>
            </a:r>
            <a:endParaRPr lang="en-US" sz="1000">
              <a:solidFill>
                <a:schemeClr val="bg1"/>
              </a:solidFill>
            </a:endParaRP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4581"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Q6 I hvor høj grad er det dit indtryk, at den enkelte modtager af hjemmehjælp får den hjælp, som vedkommende er blevet tildelt af sin kommune? </a:t>
            </a:r>
          </a:p>
        </p:txBody>
      </p:sp>
      <p:graphicFrame>
        <p:nvGraphicFramePr>
          <p:cNvPr id="24579" name="Object 2"/>
          <p:cNvGraphicFramePr>
            <a:graphicFrameLocks noGrp="1" noChangeAspect="1"/>
          </p:cNvGraphicFramePr>
          <p:nvPr>
            <p:ph idx="1"/>
          </p:nvPr>
        </p:nvGraphicFramePr>
        <p:xfrm>
          <a:off x="228600" y="1751013"/>
          <a:ext cx="8636000" cy="4381500"/>
        </p:xfrm>
        <a:graphic>
          <a:graphicData uri="http://schemas.openxmlformats.org/presentationml/2006/ole">
            <p:oleObj spid="_x0000_s24579" r:id="rId3" imgW="8632684" imgH="4383404"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5605"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Q7 Hvor enig eller uenig er du i følgende udsagn: Det er et omfattende problem, at ansatte i hjemmeplejen bevidst snyder med deres arbejdstid. </a:t>
            </a:r>
          </a:p>
        </p:txBody>
      </p:sp>
      <p:graphicFrame>
        <p:nvGraphicFramePr>
          <p:cNvPr id="25603" name="Object 2"/>
          <p:cNvGraphicFramePr>
            <a:graphicFrameLocks noGrp="1" noChangeAspect="1"/>
          </p:cNvGraphicFramePr>
          <p:nvPr>
            <p:ph idx="1"/>
          </p:nvPr>
        </p:nvGraphicFramePr>
        <p:xfrm>
          <a:off x="228600" y="1751013"/>
          <a:ext cx="8636000" cy="4381500"/>
        </p:xfrm>
        <a:graphic>
          <a:graphicData uri="http://schemas.openxmlformats.org/presentationml/2006/ole">
            <p:oleObj spid="_x0000_s25603" r:id="rId3" imgW="8632684" imgH="4383404"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6629"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Q8 I hvilken grad har du fulgt sommerens debat om snyd i hjemmeplejen i København? </a:t>
            </a:r>
          </a:p>
        </p:txBody>
      </p:sp>
      <p:graphicFrame>
        <p:nvGraphicFramePr>
          <p:cNvPr id="26627" name="Object 2"/>
          <p:cNvGraphicFramePr>
            <a:graphicFrameLocks noGrp="1" noChangeAspect="1"/>
          </p:cNvGraphicFramePr>
          <p:nvPr>
            <p:ph idx="1"/>
          </p:nvPr>
        </p:nvGraphicFramePr>
        <p:xfrm>
          <a:off x="228600" y="1751013"/>
          <a:ext cx="8636000" cy="4381500"/>
        </p:xfrm>
        <a:graphic>
          <a:graphicData uri="http://schemas.openxmlformats.org/presentationml/2006/ole">
            <p:oleObj spid="_x0000_s26627" r:id="rId3" imgW="8632684" imgH="4383404"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7653"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Q9 I hvilken grad er det dit indtryk, at TV2’ s optagelser fra Håndværkerhaven i København er dækkende for, hvordan hjemmeplejen i Danmark generelt fungerer?  </a:t>
            </a:r>
            <a:r>
              <a:rPr lang="da-DK" sz="1400">
                <a:solidFill>
                  <a:schemeClr val="tx1"/>
                </a:solidFill>
              </a:rPr>
              <a:t>Base n=1057</a:t>
            </a:r>
          </a:p>
        </p:txBody>
      </p:sp>
      <p:graphicFrame>
        <p:nvGraphicFramePr>
          <p:cNvPr id="27651" name="Object 2"/>
          <p:cNvGraphicFramePr>
            <a:graphicFrameLocks noGrp="1" noChangeAspect="1"/>
          </p:cNvGraphicFramePr>
          <p:nvPr>
            <p:ph idx="1"/>
          </p:nvPr>
        </p:nvGraphicFramePr>
        <p:xfrm>
          <a:off x="228600" y="1751013"/>
          <a:ext cx="8636000" cy="4381500"/>
        </p:xfrm>
        <a:graphic>
          <a:graphicData uri="http://schemas.openxmlformats.org/presentationml/2006/ole">
            <p:oleObj spid="_x0000_s27651" r:id="rId3" imgW="8632684" imgH="4383404"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403350" y="449263"/>
            <a:ext cx="7512050" cy="406400"/>
          </a:xfrm>
        </p:spPr>
        <p:txBody>
          <a:bodyPr/>
          <a:lstStyle/>
          <a:p>
            <a:pPr eaLnBrk="1" hangingPunct="1"/>
            <a:r>
              <a:rPr lang="da-DK" smtClean="0"/>
              <a:t>Metode</a:t>
            </a:r>
          </a:p>
        </p:txBody>
      </p:sp>
      <p:sp>
        <p:nvSpPr>
          <p:cNvPr id="16386" name="Rectangle 3"/>
          <p:cNvSpPr>
            <a:spLocks noGrp="1" noChangeArrowheads="1"/>
          </p:cNvSpPr>
          <p:nvPr>
            <p:ph type="body" idx="1"/>
          </p:nvPr>
        </p:nvSpPr>
        <p:spPr>
          <a:xfrm>
            <a:off x="287338" y="1625600"/>
            <a:ext cx="8388350" cy="4246563"/>
          </a:xfrm>
        </p:spPr>
        <p:txBody>
          <a:bodyPr/>
          <a:lstStyle/>
          <a:p>
            <a:pPr eaLnBrk="1" hangingPunct="1"/>
            <a:r>
              <a:rPr lang="da-DK" smtClean="0"/>
              <a:t>Feltperiode: 23. – 25. august 2010</a:t>
            </a:r>
          </a:p>
          <a:p>
            <a:pPr eaLnBrk="1" hangingPunct="1"/>
            <a:r>
              <a:rPr lang="da-DK" smtClean="0"/>
              <a:t>Målgruppe: Repræsentativt udvalgte borgere landet over på 18 eller derover</a:t>
            </a:r>
          </a:p>
          <a:p>
            <a:pPr eaLnBrk="1" hangingPunct="1"/>
            <a:r>
              <a:rPr lang="da-DK" smtClean="0"/>
              <a:t>Metode: GallupForum (webinterviews)</a:t>
            </a:r>
          </a:p>
          <a:p>
            <a:pPr eaLnBrk="1" hangingPunct="1"/>
            <a:r>
              <a:rPr lang="da-DK" smtClean="0"/>
              <a:t>Vejning: Data er vejet for mindre ujævnheder i datamaterialet. </a:t>
            </a:r>
          </a:p>
          <a:p>
            <a:pPr eaLnBrk="1" hangingPunct="1"/>
            <a:r>
              <a:rPr lang="da-DK" smtClean="0"/>
              <a:t>Stikprøvestørrelse:  1102 personer</a:t>
            </a:r>
          </a:p>
          <a:p>
            <a:pPr eaLnBrk="1" hangingPunct="1"/>
            <a:r>
              <a:rPr lang="da-DK" smtClean="0"/>
              <a:t>Akkreditering: Enhver offentliggørelse af resultater, der stammer fra denne undersøgelse, skal være anført følgende kildeangivelse:</a:t>
            </a:r>
          </a:p>
          <a:p>
            <a:pPr eaLnBrk="1" hangingPunct="1">
              <a:buFont typeface="Wingdings" pitchFamily="2" charset="2"/>
              <a:buNone/>
            </a:pPr>
            <a:r>
              <a:rPr lang="da-DK" b="1" i="1" smtClean="0">
                <a:solidFill>
                  <a:srgbClr val="6E6E6E"/>
                </a:solidFill>
              </a:rPr>
              <a:t>	© TNS Gallup for FOA</a:t>
            </a:r>
            <a:endParaRPr lang="da-DK" smtClean="0"/>
          </a:p>
          <a:p>
            <a:pPr eaLnBrk="1" hangingPunct="1"/>
            <a:endParaRPr lang="da-DK" smtClean="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1116013" y="449263"/>
            <a:ext cx="7799387" cy="406400"/>
          </a:xfrm>
        </p:spPr>
        <p:txBody>
          <a:bodyPr/>
          <a:lstStyle/>
          <a:p>
            <a:pPr eaLnBrk="1" hangingPunct="1"/>
            <a:r>
              <a:rPr lang="da-DK" smtClean="0"/>
              <a:t>Konklusioner</a:t>
            </a:r>
          </a:p>
        </p:txBody>
      </p:sp>
      <p:sp>
        <p:nvSpPr>
          <p:cNvPr id="17410" name="Rectangle 3"/>
          <p:cNvSpPr>
            <a:spLocks noGrp="1" noChangeArrowheads="1"/>
          </p:cNvSpPr>
          <p:nvPr>
            <p:ph type="body" idx="1"/>
          </p:nvPr>
        </p:nvSpPr>
        <p:spPr>
          <a:xfrm>
            <a:off x="323850" y="1125538"/>
            <a:ext cx="8605838" cy="5040312"/>
          </a:xfrm>
        </p:spPr>
        <p:txBody>
          <a:bodyPr/>
          <a:lstStyle/>
          <a:p>
            <a:pPr eaLnBrk="1" hangingPunct="1"/>
            <a:r>
              <a:rPr lang="da-DK" sz="1200" smtClean="0"/>
              <a:t>Langt størstedelen af de adspurgte,  86 %, er overvejende enige eller enige i, at hjemmeplejen gør et godt stykke arbejde. Der er ikke de store forskelle på tværs af køn, alder, politisk overbevisning samt uddannelsesbaggrund.</a:t>
            </a:r>
          </a:p>
          <a:p>
            <a:pPr eaLnBrk="1" hangingPunct="1"/>
            <a:r>
              <a:rPr lang="da-DK" sz="1200" smtClean="0"/>
              <a:t>80 % mener, at der i nogen eller høj grad, bør bevilges flere penge til hjemmehjælp. Det er især kvinderne samt personer på 35 +, der mener dette.  Der er forskel, når man ser på politisk overbevisning. Således er  der blandt  vælgerne i SF, Socialdemokratene og Dansk  Folkeparti en større andel, der mener, at der skal bevilges flere penge, sammenlignet  med totalen.</a:t>
            </a:r>
          </a:p>
          <a:p>
            <a:pPr eaLnBrk="1" hangingPunct="1"/>
            <a:r>
              <a:rPr lang="da-DK" sz="1200" smtClean="0"/>
              <a:t>93 % af alle mener, at det er i orden at en ansat i hjemmeplejen har mulighed for at ringe til sin egen læge i arbejdstiden.  Blandt personer med en folkeskole og gymnasial uddannelse er det 88 %, der mener dette, hvilket er den laveste andel sammenlignet med alle.</a:t>
            </a:r>
          </a:p>
          <a:p>
            <a:pPr eaLnBrk="1" hangingPunct="1"/>
            <a:r>
              <a:rPr lang="da-DK" sz="1200" smtClean="0"/>
              <a:t>Størstedelen, 71 %, mener at  den enkelte modtager af hjemmehjælp i nogen eller høj grad får den hjælp, som vedkommende har fået tildelt af sin kommune. Blandt de 18-35 årige er der dog en større andel, 21 %, som mener at den enkelte i ringe grad modtager den hjælp, der er blevet tildelt. Der er forskel på tværs af politisk tilhørsforhold,  hvor  der især blandt vælgere af Dansk Folkeparti  er en større andel, som er skeptiske. 26 % af disse angiver, at den enkelte modtager af hjemmehjælp i ringe grad får den hjælp vedkommende er blevet tildelt.</a:t>
            </a:r>
          </a:p>
          <a:p>
            <a:pPr eaLnBrk="1" hangingPunct="1">
              <a:buFont typeface="Wingdings" pitchFamily="2" charset="2"/>
              <a:buNone/>
            </a:pPr>
            <a:endParaRPr lang="da-DK" sz="1200" smtClean="0"/>
          </a:p>
          <a:p>
            <a:pPr eaLnBrk="1" hangingPunct="1"/>
            <a:endParaRPr lang="da-DK" smtClean="0"/>
          </a:p>
          <a:p>
            <a:pPr eaLnBrk="1" hangingPunct="1"/>
            <a:endParaRPr lang="da-DK" smtClean="0"/>
          </a:p>
          <a:p>
            <a:pPr eaLnBrk="1" hangingPunct="1"/>
            <a:endParaRPr lang="da-DK" smtClean="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116013" y="449263"/>
            <a:ext cx="7799387" cy="406400"/>
          </a:xfrm>
        </p:spPr>
        <p:txBody>
          <a:bodyPr/>
          <a:lstStyle/>
          <a:p>
            <a:pPr eaLnBrk="1" hangingPunct="1"/>
            <a:r>
              <a:rPr lang="da-DK" smtClean="0"/>
              <a:t>Konklusioner</a:t>
            </a:r>
          </a:p>
        </p:txBody>
      </p:sp>
      <p:sp>
        <p:nvSpPr>
          <p:cNvPr id="18434" name="Rectangle 3"/>
          <p:cNvSpPr>
            <a:spLocks noGrp="1" noChangeArrowheads="1"/>
          </p:cNvSpPr>
          <p:nvPr>
            <p:ph type="body" idx="1"/>
          </p:nvPr>
        </p:nvSpPr>
        <p:spPr>
          <a:xfrm>
            <a:off x="323850" y="1125538"/>
            <a:ext cx="8605838" cy="5040312"/>
          </a:xfrm>
        </p:spPr>
        <p:txBody>
          <a:bodyPr/>
          <a:lstStyle/>
          <a:p>
            <a:pPr eaLnBrk="1" hangingPunct="1"/>
            <a:r>
              <a:rPr lang="da-DK" sz="1200" smtClean="0"/>
              <a:t>Halvdelen, 51 %,  er overvejende uenige eller uenige i, at det er et omfattende problem, at ansatte i hjemmeplejen bevidst snyder med sin arbejdstid.  Der er en faldende tendens med alderen,  jo ældre man er, des mindre omfattende finder man problemet.  Det samme gælder for uddannelseslængde.  Der er forskelle blandt partierne, hvor vælgere af SF og Radikale, finder problemet mindre omfattende end blandt vælgere af de øvrige partier.</a:t>
            </a:r>
          </a:p>
          <a:p>
            <a:pPr eaLnBrk="1" hangingPunct="1"/>
            <a:r>
              <a:rPr lang="da-DK" sz="1200" smtClean="0"/>
              <a:t>58 % svarer at TV2’s optagelser i ringe grad eller slet ikke er dækkende for, hvordan hjemmeplejen i Danmark generelt fungerer. Blandt vælgere af Venstre og Dansk Folkeparti er der dog en større andel, sammenlignet med alle, der mener at det i høj eller nogen grad er dækkende. </a:t>
            </a:r>
          </a:p>
          <a:p>
            <a:pPr eaLnBrk="1" hangingPunct="1"/>
            <a:endParaRPr lang="da-DK" smtClean="0"/>
          </a:p>
          <a:p>
            <a:pPr eaLnBrk="1" hangingPunct="1"/>
            <a:endParaRPr lang="da-DK" smtClean="0"/>
          </a:p>
          <a:p>
            <a:pPr eaLnBrk="1" hangingPunct="1"/>
            <a:endParaRPr lang="da-DK" smtClean="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19461"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Q1 Modtager du hjemmehjælp, eller er du pårørende til én eller flere modtagere af hjemmehjælp? </a:t>
            </a:r>
          </a:p>
        </p:txBody>
      </p:sp>
      <p:graphicFrame>
        <p:nvGraphicFramePr>
          <p:cNvPr id="19459" name="Object 2"/>
          <p:cNvGraphicFramePr>
            <a:graphicFrameLocks noGrp="1" noChangeAspect="1"/>
          </p:cNvGraphicFramePr>
          <p:nvPr>
            <p:ph idx="1"/>
          </p:nvPr>
        </p:nvGraphicFramePr>
        <p:xfrm>
          <a:off x="177800" y="1804988"/>
          <a:ext cx="8534400" cy="4391025"/>
        </p:xfrm>
        <a:graphic>
          <a:graphicData uri="http://schemas.openxmlformats.org/presentationml/2006/ole">
            <p:oleObj spid="_x0000_s19459" name="Diagram" r:id="rId3" imgW="8534400" imgH="4391025"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0485"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Q2 I hvor høj grad er du enig eller uenig i følgende udsagn: De ansatte i hjemmeplejen gør et godt stykke arbejde </a:t>
            </a:r>
          </a:p>
        </p:txBody>
      </p:sp>
      <p:graphicFrame>
        <p:nvGraphicFramePr>
          <p:cNvPr id="20483" name="Object 2"/>
          <p:cNvGraphicFramePr>
            <a:graphicFrameLocks noGrp="1" noChangeAspect="1"/>
          </p:cNvGraphicFramePr>
          <p:nvPr>
            <p:ph idx="1"/>
          </p:nvPr>
        </p:nvGraphicFramePr>
        <p:xfrm>
          <a:off x="228600" y="1751013"/>
          <a:ext cx="8636000" cy="4381500"/>
        </p:xfrm>
        <a:graphic>
          <a:graphicData uri="http://schemas.openxmlformats.org/presentationml/2006/ole">
            <p:oleObj spid="_x0000_s20483" r:id="rId3" imgW="8632684" imgH="4383404"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1509"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Q3 I hvor høj grad synes du, at der bør bevilges flere penge til hjemmehjælp? </a:t>
            </a:r>
          </a:p>
        </p:txBody>
      </p:sp>
      <p:graphicFrame>
        <p:nvGraphicFramePr>
          <p:cNvPr id="21507" name="Object 2"/>
          <p:cNvGraphicFramePr>
            <a:graphicFrameLocks noGrp="1" noChangeAspect="1"/>
          </p:cNvGraphicFramePr>
          <p:nvPr>
            <p:ph idx="1"/>
          </p:nvPr>
        </p:nvGraphicFramePr>
        <p:xfrm>
          <a:off x="228600" y="1751013"/>
          <a:ext cx="8636000" cy="4381500"/>
        </p:xfrm>
        <a:graphic>
          <a:graphicData uri="http://schemas.openxmlformats.org/presentationml/2006/ole">
            <p:oleObj spid="_x0000_s21507" r:id="rId3" imgW="8632684" imgH="4383404"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2533"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Q4 Har du mulighed for at ringe til din læge i arbejdstiden? </a:t>
            </a:r>
          </a:p>
        </p:txBody>
      </p:sp>
      <p:graphicFrame>
        <p:nvGraphicFramePr>
          <p:cNvPr id="22531" name="Object 2"/>
          <p:cNvGraphicFramePr>
            <a:graphicFrameLocks noGrp="1" noChangeAspect="1"/>
          </p:cNvGraphicFramePr>
          <p:nvPr>
            <p:ph idx="1"/>
          </p:nvPr>
        </p:nvGraphicFramePr>
        <p:xfrm>
          <a:off x="250825" y="1917700"/>
          <a:ext cx="8534400" cy="4276725"/>
        </p:xfrm>
        <a:graphic>
          <a:graphicData uri="http://schemas.openxmlformats.org/presentationml/2006/ole">
            <p:oleObj spid="_x0000_s22531" name="Diagram" r:id="rId3" imgW="8534400" imgH="4276725" progId="Excel.Chart.8">
              <p:embed/>
            </p:oleObj>
          </a:graphicData>
        </a:graphic>
      </p:graphicFrame>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1116013" y="476250"/>
            <a:ext cx="7799387" cy="406400"/>
          </a:xfrm>
        </p:spPr>
        <p:txBody>
          <a:bodyPr/>
          <a:lstStyle/>
          <a:p>
            <a:pPr eaLnBrk="1" hangingPunct="1"/>
            <a:r>
              <a:rPr lang="en-US" smtClean="0"/>
              <a:t>Hjemmehjælpere</a:t>
            </a:r>
          </a:p>
        </p:txBody>
      </p:sp>
      <p:sp>
        <p:nvSpPr>
          <p:cNvPr id="23557" name="Rectangle 2"/>
          <p:cNvSpPr>
            <a:spLocks noChangeArrowheads="1"/>
          </p:cNvSpPr>
          <p:nvPr/>
        </p:nvSpPr>
        <p:spPr bwMode="auto">
          <a:xfrm>
            <a:off x="250825" y="1196975"/>
            <a:ext cx="8605838" cy="363538"/>
          </a:xfrm>
          <a:prstGeom prst="rect">
            <a:avLst/>
          </a:prstGeom>
          <a:noFill/>
          <a:ln w="9525">
            <a:noFill/>
            <a:miter lim="800000"/>
            <a:headEnd/>
            <a:tailEnd/>
          </a:ln>
        </p:spPr>
        <p:txBody>
          <a:bodyPr lIns="0" tIns="0" rIns="0" bIns="0"/>
          <a:lstStyle/>
          <a:p>
            <a:pPr marL="304800" indent="-304800">
              <a:lnSpc>
                <a:spcPts val="2000"/>
              </a:lnSpc>
              <a:spcAft>
                <a:spcPct val="100000"/>
              </a:spcAft>
              <a:buClr>
                <a:srgbClr val="FF008C"/>
              </a:buClr>
              <a:buSzPct val="80000"/>
              <a:buFont typeface="Wingdings" pitchFamily="2" charset="2"/>
              <a:buChar char="n"/>
            </a:pPr>
            <a:r>
              <a:rPr lang="da-DK" sz="1600">
                <a:solidFill>
                  <a:schemeClr val="tx1"/>
                </a:solidFill>
              </a:rPr>
              <a:t>Q5 Synes du, at det er i orden, at en ansat i hjemmeplejen har mulighed for at ringe til sin egen læge i arbejdstiden? </a:t>
            </a:r>
          </a:p>
        </p:txBody>
      </p:sp>
      <p:graphicFrame>
        <p:nvGraphicFramePr>
          <p:cNvPr id="23555" name="Object 2"/>
          <p:cNvGraphicFramePr>
            <a:graphicFrameLocks noChangeAspect="1"/>
          </p:cNvGraphicFramePr>
          <p:nvPr/>
        </p:nvGraphicFramePr>
        <p:xfrm>
          <a:off x="230188" y="1751013"/>
          <a:ext cx="8624887" cy="4406900"/>
        </p:xfrm>
        <a:graphic>
          <a:graphicData uri="http://schemas.openxmlformats.org/presentationml/2006/ole">
            <p:oleObj spid="_x0000_s23555" r:id="rId3" imgW="8626588" imgH="4407790" progId="Excel.Chart.8">
              <p:embed/>
            </p:oleObj>
          </a:graphicData>
        </a:graphic>
      </p:graphicFrame>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Global Managment Meeting Template Jan 05">
  <a:themeElements>
    <a:clrScheme name="Global Managment Meeting Template Jan 05 1">
      <a:dk1>
        <a:srgbClr val="000000"/>
      </a:dk1>
      <a:lt1>
        <a:srgbClr val="FFFFFF"/>
      </a:lt1>
      <a:dk2>
        <a:srgbClr val="000000"/>
      </a:dk2>
      <a:lt2>
        <a:srgbClr val="808080"/>
      </a:lt2>
      <a:accent1>
        <a:srgbClr val="6E6E6E"/>
      </a:accent1>
      <a:accent2>
        <a:srgbClr val="FF008C"/>
      </a:accent2>
      <a:accent3>
        <a:srgbClr val="FFFFFF"/>
      </a:accent3>
      <a:accent4>
        <a:srgbClr val="000000"/>
      </a:accent4>
      <a:accent5>
        <a:srgbClr val="BABABA"/>
      </a:accent5>
      <a:accent6>
        <a:srgbClr val="E7007E"/>
      </a:accent6>
      <a:hlink>
        <a:srgbClr val="000000"/>
      </a:hlink>
      <a:folHlink>
        <a:srgbClr val="FF3300"/>
      </a:folHlink>
    </a:clrScheme>
    <a:fontScheme name="Global Managment Meeting Template Jan 05">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rgbClr val="6E6E6E"/>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rgbClr val="6E6E6E"/>
            </a:solidFill>
            <a:effectLst/>
            <a:latin typeface="Arial" charset="0"/>
          </a:defRPr>
        </a:defPPr>
      </a:lstStyle>
    </a:lnDef>
  </a:objectDefaults>
  <a:extraClrSchemeLst>
    <a:extraClrScheme>
      <a:clrScheme name="Global Managment Meeting Template Jan 05 1">
        <a:dk1>
          <a:srgbClr val="000000"/>
        </a:dk1>
        <a:lt1>
          <a:srgbClr val="FFFFFF"/>
        </a:lt1>
        <a:dk2>
          <a:srgbClr val="000000"/>
        </a:dk2>
        <a:lt2>
          <a:srgbClr val="808080"/>
        </a:lt2>
        <a:accent1>
          <a:srgbClr val="6E6E6E"/>
        </a:accent1>
        <a:accent2>
          <a:srgbClr val="FF008C"/>
        </a:accent2>
        <a:accent3>
          <a:srgbClr val="FFFFFF"/>
        </a:accent3>
        <a:accent4>
          <a:srgbClr val="000000"/>
        </a:accent4>
        <a:accent5>
          <a:srgbClr val="BABABA"/>
        </a:accent5>
        <a:accent6>
          <a:srgbClr val="E7007E"/>
        </a:accent6>
        <a:hlink>
          <a:srgbClr val="000000"/>
        </a:hlink>
        <a:folHlink>
          <a:srgbClr val="FF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AB9057174D80048B2773DE28014AF93" ma:contentTypeVersion="1" ma:contentTypeDescription="Opret et nyt dokument." ma:contentTypeScope="" ma:versionID="8c082ed784db6f62d37f7dc2ded80f67">
  <xsd:schema xmlns:xsd="http://www.w3.org/2001/XMLSchema" xmlns:p="http://schemas.microsoft.com/office/2006/metadata/properties" xmlns:ns1="http://schemas.microsoft.com/sharepoint/v3" targetNamespace="http://schemas.microsoft.com/office/2006/metadata/properties" ma:root="true" ma:fieldsID="83157c71bfdf2c810f220221625600d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tartdato for planlægning" ma:description="" ma:hidden="true" ma:internalName="PublishingStartDate">
      <xsd:simpleType>
        <xsd:restriction base="dms:Unknown"/>
      </xsd:simpleType>
    </xsd:element>
    <xsd:element name="PublishingExpirationDate" ma:index="9" nillable="true" ma:displayName="Slutdato for planlægning"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C76D525-1873-4EE1-BCED-1034B2F696DB}"/>
</file>

<file path=customXml/itemProps2.xml><?xml version="1.0" encoding="utf-8"?>
<ds:datastoreItem xmlns:ds="http://schemas.openxmlformats.org/officeDocument/2006/customXml" ds:itemID="{DF3D96E7-5A2A-458B-B59A-48FD398B15C3}"/>
</file>

<file path=customXml/itemProps3.xml><?xml version="1.0" encoding="utf-8"?>
<ds:datastoreItem xmlns:ds="http://schemas.openxmlformats.org/officeDocument/2006/customXml" ds:itemID="{213FCC11-8365-42F0-9604-3B018F95F2B1}"/>
</file>

<file path=docProps/app.xml><?xml version="1.0" encoding="utf-8"?>
<Properties xmlns="http://schemas.openxmlformats.org/officeDocument/2006/extended-properties" xmlns:vt="http://schemas.openxmlformats.org/officeDocument/2006/docPropsVTypes">
  <Template>X:\MDs meeting January 2005\Global Managment Meeting Template Jan 05.ppt</Template>
  <TotalTime>4229</TotalTime>
  <Words>601</Words>
  <Application>Microsoft Office PowerPoint</Application>
  <PresentationFormat>Skærmshow (4:3)</PresentationFormat>
  <Paragraphs>44</Paragraphs>
  <Slides>13</Slides>
  <Notes>0</Notes>
  <HiddenSlides>0</HiddenSlides>
  <MMClips>0</MMClips>
  <ScaleCrop>false</ScaleCrop>
  <HeadingPairs>
    <vt:vector size="8" baseType="variant">
      <vt:variant>
        <vt:lpstr>Benyttede skrifttyper</vt:lpstr>
      </vt:variant>
      <vt:variant>
        <vt:i4>3</vt:i4>
      </vt:variant>
      <vt:variant>
        <vt:lpstr>Designskabeloner</vt:lpstr>
      </vt:variant>
      <vt:variant>
        <vt:i4>2</vt:i4>
      </vt:variant>
      <vt:variant>
        <vt:lpstr>Integrerede OLE-servere</vt:lpstr>
      </vt:variant>
      <vt:variant>
        <vt:i4>2</vt:i4>
      </vt:variant>
      <vt:variant>
        <vt:lpstr>Diastitler</vt:lpstr>
      </vt:variant>
      <vt:variant>
        <vt:i4>13</vt:i4>
      </vt:variant>
    </vt:vector>
  </HeadingPairs>
  <TitlesOfParts>
    <vt:vector size="20" baseType="lpstr">
      <vt:lpstr>Arial</vt:lpstr>
      <vt:lpstr>Wingdings</vt:lpstr>
      <vt:lpstr>Times New Roman</vt:lpstr>
      <vt:lpstr>Global Managment Meeting Template Jan 05</vt:lpstr>
      <vt:lpstr>Global Managment Meeting Template Jan 05</vt:lpstr>
      <vt:lpstr>Diagram</vt:lpstr>
      <vt:lpstr>Microsoft Excel-diagram</vt:lpstr>
      <vt:lpstr>TNS Gallup - Public</vt:lpstr>
      <vt:lpstr>Metode</vt:lpstr>
      <vt:lpstr>Konklusioner</vt:lpstr>
      <vt:lpstr>Konklusioner</vt:lpstr>
      <vt:lpstr>Hjemmehjælpere</vt:lpstr>
      <vt:lpstr>Hjemmehjælpere</vt:lpstr>
      <vt:lpstr>Hjemmehjælpere</vt:lpstr>
      <vt:lpstr>Hjemmehjælpere</vt:lpstr>
      <vt:lpstr>Hjemmehjælpere</vt:lpstr>
      <vt:lpstr>Hjemmehjælpere</vt:lpstr>
      <vt:lpstr>Hjemmehjælpere</vt:lpstr>
      <vt:lpstr>Hjemmehjælpere</vt:lpstr>
      <vt:lpstr>Hjemmehjælpere</vt:lpstr>
    </vt:vector>
  </TitlesOfParts>
  <Company>Taylor Nelson Sofres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our growth</dc:title>
  <dc:creator>TNS</dc:creator>
  <cp:lastModifiedBy>uw016</cp:lastModifiedBy>
  <cp:revision>255</cp:revision>
  <dcterms:created xsi:type="dcterms:W3CDTF">2005-01-14T12:41:41Z</dcterms:created>
  <dcterms:modified xsi:type="dcterms:W3CDTF">2010-08-29T18:53:33Z</dcterms:modified>
</cp:coreProperties>
</file>